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5" r:id="rId17"/>
    <p:sldId id="272" r:id="rId18"/>
    <p:sldId id="276" r:id="rId19"/>
    <p:sldId id="277" r:id="rId20"/>
    <p:sldId id="278" r:id="rId21"/>
    <p:sldId id="279" r:id="rId22"/>
    <p:sldId id="286" r:id="rId23"/>
    <p:sldId id="280" r:id="rId24"/>
    <p:sldId id="281" r:id="rId25"/>
    <p:sldId id="282" r:id="rId26"/>
    <p:sldId id="273" r:id="rId27"/>
    <p:sldId id="274" r:id="rId28"/>
    <p:sldId id="287" r:id="rId29"/>
    <p:sldId id="288" r:id="rId30"/>
    <p:sldId id="283" r:id="rId31"/>
    <p:sldId id="284" r:id="rId32"/>
    <p:sldId id="285" r:id="rId33"/>
  </p:sldIdLst>
  <p:sldSz cx="9144000" cy="6858000" type="screen4x3"/>
  <p:notesSz cx="6800850" cy="99329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50" autoAdjust="0"/>
    <p:restoredTop sz="94624" autoAdjust="0"/>
  </p:normalViewPr>
  <p:slideViewPr>
    <p:cSldViewPr>
      <p:cViewPr>
        <p:scale>
          <a:sx n="73" d="100"/>
          <a:sy n="73" d="100"/>
        </p:scale>
        <p:origin x="-1176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7D70B6-3B07-47D4-8809-A3FEA599650C}" type="doc">
      <dgm:prSet loTypeId="urn:microsoft.com/office/officeart/2005/8/layout/radial4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13D72CAE-C1A7-49BC-9BAE-84473B1D5FDF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chemeClr val="tx1">
                  <a:lumMod val="95000"/>
                  <a:lumOff val="5000"/>
                </a:schemeClr>
              </a:solidFill>
            </a:rPr>
            <a:t>Организация работы по преемственности</a:t>
          </a:r>
          <a:endParaRPr lang="ru-RU" sz="2400" b="1" i="1" u="sng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4C5A15D-CA13-4854-8226-813355E5D70E}" type="parTrans" cxnId="{BC88BF76-A50A-4E24-99E6-C69873A43EDC}">
      <dgm:prSet/>
      <dgm:spPr/>
      <dgm:t>
        <a:bodyPr/>
        <a:lstStyle/>
        <a:p>
          <a:endParaRPr lang="ru-RU"/>
        </a:p>
      </dgm:t>
    </dgm:pt>
    <dgm:pt modelId="{9DBC6379-1785-4EC8-A69C-6DE5DC1D4CA3}" type="sibTrans" cxnId="{BC88BF76-A50A-4E24-99E6-C69873A43EDC}">
      <dgm:prSet/>
      <dgm:spPr/>
      <dgm:t>
        <a:bodyPr/>
        <a:lstStyle/>
        <a:p>
          <a:endParaRPr lang="ru-RU"/>
        </a:p>
      </dgm:t>
    </dgm:pt>
    <dgm:pt modelId="{E15092EC-6CA9-48B0-8094-41E50C90F981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Методическая работа с педагогами</a:t>
          </a:r>
          <a:endParaRPr lang="ru-RU" sz="20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9BD4EAA-CE2E-451B-AD04-5AE5EB09D66C}" type="parTrans" cxnId="{F757B33C-DBA7-4B7D-A22B-A66CF8BE87AC}">
      <dgm:prSet/>
      <dgm:spPr/>
      <dgm:t>
        <a:bodyPr/>
        <a:lstStyle/>
        <a:p>
          <a:endParaRPr lang="ru-RU"/>
        </a:p>
      </dgm:t>
    </dgm:pt>
    <dgm:pt modelId="{113C143A-9588-42B2-B1BC-D8729A5D3400}" type="sibTrans" cxnId="{F757B33C-DBA7-4B7D-A22B-A66CF8BE87AC}">
      <dgm:prSet/>
      <dgm:spPr/>
      <dgm:t>
        <a:bodyPr/>
        <a:lstStyle/>
        <a:p>
          <a:endParaRPr lang="ru-RU"/>
        </a:p>
      </dgm:t>
    </dgm:pt>
    <dgm:pt modelId="{A4C96B48-6B20-429E-B92E-460F2E3AEACE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Работа с родителями</a:t>
          </a:r>
          <a:endParaRPr lang="ru-RU" sz="20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0C7FAA5-B308-4825-8290-B436405C717C}" type="parTrans" cxnId="{EF252AB6-8D6D-4914-A537-287630275166}">
      <dgm:prSet/>
      <dgm:spPr/>
      <dgm:t>
        <a:bodyPr/>
        <a:lstStyle/>
        <a:p>
          <a:endParaRPr lang="ru-RU"/>
        </a:p>
      </dgm:t>
    </dgm:pt>
    <dgm:pt modelId="{BD1D1BBC-F0DE-4E74-902B-5DEE0BC1B8D0}" type="sibTrans" cxnId="{EF252AB6-8D6D-4914-A537-287630275166}">
      <dgm:prSet/>
      <dgm:spPr/>
      <dgm:t>
        <a:bodyPr/>
        <a:lstStyle/>
        <a:p>
          <a:endParaRPr lang="ru-RU"/>
        </a:p>
      </dgm:t>
    </dgm:pt>
    <dgm:pt modelId="{E91D2EC1-1308-407B-8EAB-D3F23D269275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Работа с детьми</a:t>
          </a:r>
          <a:endParaRPr lang="ru-RU" sz="20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F0FB1B0-B855-4C36-A817-65D529F69FE6}" type="parTrans" cxnId="{04A7C480-FC49-43D2-9A68-0D3C24FBD2AB}">
      <dgm:prSet/>
      <dgm:spPr/>
      <dgm:t>
        <a:bodyPr/>
        <a:lstStyle/>
        <a:p>
          <a:endParaRPr lang="ru-RU"/>
        </a:p>
      </dgm:t>
    </dgm:pt>
    <dgm:pt modelId="{3A820AEF-97EC-4EC9-A923-F6CEB0432E32}" type="sibTrans" cxnId="{04A7C480-FC49-43D2-9A68-0D3C24FBD2AB}">
      <dgm:prSet/>
      <dgm:spPr/>
      <dgm:t>
        <a:bodyPr/>
        <a:lstStyle/>
        <a:p>
          <a:endParaRPr lang="ru-RU"/>
        </a:p>
      </dgm:t>
    </dgm:pt>
    <dgm:pt modelId="{F9791902-300F-48FA-91C5-1A46C1FDBEFB}" type="pres">
      <dgm:prSet presAssocID="{E47D70B6-3B07-47D4-8809-A3FEA599650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9397F9-8D28-4B05-892D-9B5252BE5157}" type="pres">
      <dgm:prSet presAssocID="{13D72CAE-C1A7-49BC-9BAE-84473B1D5FDF}" presName="centerShape" presStyleLbl="node0" presStyleIdx="0" presStyleCnt="1" custAng="0" custScaleX="181452" custScaleY="110852"/>
      <dgm:spPr/>
      <dgm:t>
        <a:bodyPr/>
        <a:lstStyle/>
        <a:p>
          <a:endParaRPr lang="ru-RU"/>
        </a:p>
      </dgm:t>
    </dgm:pt>
    <dgm:pt modelId="{9E9015EF-1B8F-46C9-8C0D-356A953EE65F}" type="pres">
      <dgm:prSet presAssocID="{C9BD4EAA-CE2E-451B-AD04-5AE5EB09D66C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F158BC77-E8C6-4938-8616-6F1ADE04720E}" type="pres">
      <dgm:prSet presAssocID="{E15092EC-6CA9-48B0-8094-41E50C90F981}" presName="node" presStyleLbl="node1" presStyleIdx="0" presStyleCnt="3" custRadScaleRad="102598" custRadScaleInc="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D7BF4-9B74-4179-8DBF-8108EDC9CADD}" type="pres">
      <dgm:prSet presAssocID="{00C7FAA5-B308-4825-8290-B436405C717C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50B6D8E1-21F8-4177-8F7B-C14EABC6E2AF}" type="pres">
      <dgm:prSet presAssocID="{A4C96B48-6B20-429E-B92E-460F2E3AEAC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3810A-D1C5-4160-8A31-B360E4DA621C}" type="pres">
      <dgm:prSet presAssocID="{1F0FB1B0-B855-4C36-A817-65D529F69FE6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225E9424-29D5-45A7-8499-16768DCBE9F8}" type="pres">
      <dgm:prSet presAssocID="{E91D2EC1-1308-407B-8EAB-D3F23D269275}" presName="node" presStyleLbl="node1" presStyleIdx="2" presStyleCnt="3" custRadScaleRad="105264" custRadScaleInc="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2243FE-A435-425B-A372-038BC8E72701}" type="presOf" srcId="{E91D2EC1-1308-407B-8EAB-D3F23D269275}" destId="{225E9424-29D5-45A7-8499-16768DCBE9F8}" srcOrd="0" destOrd="0" presId="urn:microsoft.com/office/officeart/2005/8/layout/radial4"/>
    <dgm:cxn modelId="{04A7C480-FC49-43D2-9A68-0D3C24FBD2AB}" srcId="{13D72CAE-C1A7-49BC-9BAE-84473B1D5FDF}" destId="{E91D2EC1-1308-407B-8EAB-D3F23D269275}" srcOrd="2" destOrd="0" parTransId="{1F0FB1B0-B855-4C36-A817-65D529F69FE6}" sibTransId="{3A820AEF-97EC-4EC9-A923-F6CEB0432E32}"/>
    <dgm:cxn modelId="{6E332C38-6921-4AB1-A8DB-921BA6E9C6D8}" type="presOf" srcId="{C9BD4EAA-CE2E-451B-AD04-5AE5EB09D66C}" destId="{9E9015EF-1B8F-46C9-8C0D-356A953EE65F}" srcOrd="0" destOrd="0" presId="urn:microsoft.com/office/officeart/2005/8/layout/radial4"/>
    <dgm:cxn modelId="{EF252AB6-8D6D-4914-A537-287630275166}" srcId="{13D72CAE-C1A7-49BC-9BAE-84473B1D5FDF}" destId="{A4C96B48-6B20-429E-B92E-460F2E3AEACE}" srcOrd="1" destOrd="0" parTransId="{00C7FAA5-B308-4825-8290-B436405C717C}" sibTransId="{BD1D1BBC-F0DE-4E74-902B-5DEE0BC1B8D0}"/>
    <dgm:cxn modelId="{6227D875-0745-455D-90E6-A3F3EA87D6E0}" type="presOf" srcId="{13D72CAE-C1A7-49BC-9BAE-84473B1D5FDF}" destId="{339397F9-8D28-4B05-892D-9B5252BE5157}" srcOrd="0" destOrd="0" presId="urn:microsoft.com/office/officeart/2005/8/layout/radial4"/>
    <dgm:cxn modelId="{76604411-C764-4B30-91BF-370774BBE85A}" type="presOf" srcId="{E47D70B6-3B07-47D4-8809-A3FEA599650C}" destId="{F9791902-300F-48FA-91C5-1A46C1FDBEFB}" srcOrd="0" destOrd="0" presId="urn:microsoft.com/office/officeart/2005/8/layout/radial4"/>
    <dgm:cxn modelId="{7F87D10C-BBEC-4E20-A822-6738510B512A}" type="presOf" srcId="{E15092EC-6CA9-48B0-8094-41E50C90F981}" destId="{F158BC77-E8C6-4938-8616-6F1ADE04720E}" srcOrd="0" destOrd="0" presId="urn:microsoft.com/office/officeart/2005/8/layout/radial4"/>
    <dgm:cxn modelId="{74E6E1BD-1DB8-4649-9777-D2FC2B5BFB4A}" type="presOf" srcId="{1F0FB1B0-B855-4C36-A817-65D529F69FE6}" destId="{37C3810A-D1C5-4160-8A31-B360E4DA621C}" srcOrd="0" destOrd="0" presId="urn:microsoft.com/office/officeart/2005/8/layout/radial4"/>
    <dgm:cxn modelId="{A7655409-267F-49A6-86D5-B18C7529B753}" type="presOf" srcId="{00C7FAA5-B308-4825-8290-B436405C717C}" destId="{150D7BF4-9B74-4179-8DBF-8108EDC9CADD}" srcOrd="0" destOrd="0" presId="urn:microsoft.com/office/officeart/2005/8/layout/radial4"/>
    <dgm:cxn modelId="{F757B33C-DBA7-4B7D-A22B-A66CF8BE87AC}" srcId="{13D72CAE-C1A7-49BC-9BAE-84473B1D5FDF}" destId="{E15092EC-6CA9-48B0-8094-41E50C90F981}" srcOrd="0" destOrd="0" parTransId="{C9BD4EAA-CE2E-451B-AD04-5AE5EB09D66C}" sibTransId="{113C143A-9588-42B2-B1BC-D8729A5D3400}"/>
    <dgm:cxn modelId="{7434F9A0-DB90-4125-AB25-A03C09FEA60B}" type="presOf" srcId="{A4C96B48-6B20-429E-B92E-460F2E3AEACE}" destId="{50B6D8E1-21F8-4177-8F7B-C14EABC6E2AF}" srcOrd="0" destOrd="0" presId="urn:microsoft.com/office/officeart/2005/8/layout/radial4"/>
    <dgm:cxn modelId="{BC88BF76-A50A-4E24-99E6-C69873A43EDC}" srcId="{E47D70B6-3B07-47D4-8809-A3FEA599650C}" destId="{13D72CAE-C1A7-49BC-9BAE-84473B1D5FDF}" srcOrd="0" destOrd="0" parTransId="{C4C5A15D-CA13-4854-8226-813355E5D70E}" sibTransId="{9DBC6379-1785-4EC8-A69C-6DE5DC1D4CA3}"/>
    <dgm:cxn modelId="{CBB69762-4B1D-45E6-8B77-6E5988FD33BD}" type="presParOf" srcId="{F9791902-300F-48FA-91C5-1A46C1FDBEFB}" destId="{339397F9-8D28-4B05-892D-9B5252BE5157}" srcOrd="0" destOrd="0" presId="urn:microsoft.com/office/officeart/2005/8/layout/radial4"/>
    <dgm:cxn modelId="{6AD9A893-DDE3-4FE1-8D9F-A46B0A1ADE5F}" type="presParOf" srcId="{F9791902-300F-48FA-91C5-1A46C1FDBEFB}" destId="{9E9015EF-1B8F-46C9-8C0D-356A953EE65F}" srcOrd="1" destOrd="0" presId="urn:microsoft.com/office/officeart/2005/8/layout/radial4"/>
    <dgm:cxn modelId="{0AFE7628-62BD-4277-AEAB-D0FAD4FCBAE7}" type="presParOf" srcId="{F9791902-300F-48FA-91C5-1A46C1FDBEFB}" destId="{F158BC77-E8C6-4938-8616-6F1ADE04720E}" srcOrd="2" destOrd="0" presId="urn:microsoft.com/office/officeart/2005/8/layout/radial4"/>
    <dgm:cxn modelId="{64CA717F-E6C9-40F1-916D-0C45821D215C}" type="presParOf" srcId="{F9791902-300F-48FA-91C5-1A46C1FDBEFB}" destId="{150D7BF4-9B74-4179-8DBF-8108EDC9CADD}" srcOrd="3" destOrd="0" presId="urn:microsoft.com/office/officeart/2005/8/layout/radial4"/>
    <dgm:cxn modelId="{0B026CB5-4B7B-4B51-8CBD-8F582F275207}" type="presParOf" srcId="{F9791902-300F-48FA-91C5-1A46C1FDBEFB}" destId="{50B6D8E1-21F8-4177-8F7B-C14EABC6E2AF}" srcOrd="4" destOrd="0" presId="urn:microsoft.com/office/officeart/2005/8/layout/radial4"/>
    <dgm:cxn modelId="{FBB41391-7CE8-4240-9E4B-54B81DDC9FCC}" type="presParOf" srcId="{F9791902-300F-48FA-91C5-1A46C1FDBEFB}" destId="{37C3810A-D1C5-4160-8A31-B360E4DA621C}" srcOrd="5" destOrd="0" presId="urn:microsoft.com/office/officeart/2005/8/layout/radial4"/>
    <dgm:cxn modelId="{EB4AD2DF-A2FC-4B6A-AB8D-08D142E4E444}" type="presParOf" srcId="{F9791902-300F-48FA-91C5-1A46C1FDBEFB}" destId="{225E9424-29D5-45A7-8499-16768DCBE9F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9397F9-8D28-4B05-892D-9B5252BE5157}">
      <dsp:nvSpPr>
        <dsp:cNvPr id="0" name=""/>
        <dsp:cNvSpPr/>
      </dsp:nvSpPr>
      <dsp:spPr>
        <a:xfrm>
          <a:off x="2203788" y="2876819"/>
          <a:ext cx="4233382" cy="258624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Организация работы по преемственности</a:t>
          </a:r>
          <a:endParaRPr lang="ru-RU" sz="2400" b="1" i="1" u="sng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203788" y="2876819"/>
        <a:ext cx="4233382" cy="2586242"/>
      </dsp:txXfrm>
    </dsp:sp>
    <dsp:sp modelId="{9E9015EF-1B8F-46C9-8C0D-356A953EE65F}">
      <dsp:nvSpPr>
        <dsp:cNvPr id="0" name=""/>
        <dsp:cNvSpPr/>
      </dsp:nvSpPr>
      <dsp:spPr>
        <a:xfrm rot="12934344">
          <a:off x="1374679" y="2319507"/>
          <a:ext cx="1646719" cy="664921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8BC77-E8C6-4938-8616-6F1ADE04720E}">
      <dsp:nvSpPr>
        <dsp:cNvPr id="0" name=""/>
        <dsp:cNvSpPr/>
      </dsp:nvSpPr>
      <dsp:spPr>
        <a:xfrm>
          <a:off x="420130" y="1286431"/>
          <a:ext cx="2216406" cy="177312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Методическая работа с педагогами</a:t>
          </a:r>
          <a:endParaRPr lang="ru-RU" sz="20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20130" y="1286431"/>
        <a:ext cx="2216406" cy="1773124"/>
      </dsp:txXfrm>
    </dsp:sp>
    <dsp:sp modelId="{150D7BF4-9B74-4179-8DBF-8108EDC9CADD}">
      <dsp:nvSpPr>
        <dsp:cNvPr id="0" name=""/>
        <dsp:cNvSpPr/>
      </dsp:nvSpPr>
      <dsp:spPr>
        <a:xfrm rot="16200000">
          <a:off x="3350570" y="1461549"/>
          <a:ext cx="1939819" cy="664921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6D8E1-21F8-4177-8F7B-C14EABC6E2AF}">
      <dsp:nvSpPr>
        <dsp:cNvPr id="0" name=""/>
        <dsp:cNvSpPr/>
      </dsp:nvSpPr>
      <dsp:spPr>
        <a:xfrm>
          <a:off x="3212276" y="-62462"/>
          <a:ext cx="2216406" cy="177312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Работа с родителями</a:t>
          </a:r>
          <a:endParaRPr lang="ru-RU" sz="20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212276" y="-62462"/>
        <a:ext cx="2216406" cy="1773124"/>
      </dsp:txXfrm>
    </dsp:sp>
    <dsp:sp modelId="{37C3810A-D1C5-4160-8A31-B360E4DA621C}">
      <dsp:nvSpPr>
        <dsp:cNvPr id="0" name=""/>
        <dsp:cNvSpPr/>
      </dsp:nvSpPr>
      <dsp:spPr>
        <a:xfrm rot="19527504">
          <a:off x="5656511" y="2327097"/>
          <a:ext cx="1716346" cy="664921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E9424-29D5-45A7-8499-16768DCBE9F8}">
      <dsp:nvSpPr>
        <dsp:cNvPr id="0" name=""/>
        <dsp:cNvSpPr/>
      </dsp:nvSpPr>
      <dsp:spPr>
        <a:xfrm>
          <a:off x="6113371" y="1286408"/>
          <a:ext cx="2216406" cy="177312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Работа с детьми</a:t>
          </a:r>
          <a:endParaRPr lang="ru-RU" sz="20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113371" y="1286408"/>
        <a:ext cx="2216406" cy="1773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35" cy="496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2241" y="0"/>
            <a:ext cx="2947035" cy="496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E8EF0-D0F1-4005-8E24-35832FC4422C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570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085" y="4718169"/>
            <a:ext cx="5440680" cy="4469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4615"/>
            <a:ext cx="2947035" cy="496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2241" y="9434615"/>
            <a:ext cx="2947035" cy="496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23A83-857B-419D-B97F-6F7245EEB6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23A83-857B-419D-B97F-6F7245EEB6F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23A83-857B-419D-B97F-6F7245EEB6F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23A83-857B-419D-B97F-6F7245EEB6F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23A83-857B-419D-B97F-6F7245EEB6F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64704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Муниципальное бюджетное  дошкольное образовательное учреждение </a:t>
            </a:r>
            <a:br>
              <a:rPr lang="ru-RU" sz="2000" b="1" dirty="0" smtClean="0"/>
            </a:br>
            <a:r>
              <a:rPr lang="ru-RU" sz="2000" b="1" dirty="0" smtClean="0"/>
              <a:t>«Детский сад «Ольха» </a:t>
            </a:r>
            <a:r>
              <a:rPr lang="ru-RU" sz="2000" b="1" dirty="0" err="1" smtClean="0"/>
              <a:t>с.Подольхи</a:t>
            </a:r>
            <a:r>
              <a:rPr lang="ru-RU" sz="2000" b="1" dirty="0" smtClean="0"/>
              <a:t>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293096"/>
            <a:ext cx="6984776" cy="108012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Подготовила: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Косова Раиса Митрофановна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 воспитатель МБДОУ «Детский сад «Ольха» </a:t>
            </a:r>
            <a:r>
              <a:rPr lang="ru-RU" sz="2000" b="1" dirty="0" err="1" smtClean="0">
                <a:solidFill>
                  <a:schemeClr val="tx1"/>
                </a:solidFill>
              </a:rPr>
              <a:t>с.Подольхи</a:t>
            </a:r>
            <a:r>
              <a:rPr lang="ru-RU" sz="2000" b="1" dirty="0" smtClean="0">
                <a:solidFill>
                  <a:schemeClr val="tx1"/>
                </a:solidFill>
              </a:rPr>
              <a:t>»</a:t>
            </a:r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32856"/>
            <a:ext cx="9144000" cy="1693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Comic Sans MS" pitchFamily="66" charset="0"/>
              </a:rPr>
              <a:t>Преемственность дошкольного и начального образования как перспектива дальнейшего проектирования успешности воспитанников ДОУ</a:t>
            </a:r>
            <a:endParaRPr lang="ru-RU" sz="2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05342"/>
            <a:ext cx="9144000" cy="373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u="sng" dirty="0" smtClean="0">
                <a:solidFill>
                  <a:srgbClr val="C00000"/>
                </a:solidFill>
                <a:cs typeface="Times New Roman" pitchFamily="18" charset="0"/>
              </a:rPr>
              <a:t>Целевые ориентиры- </a:t>
            </a:r>
            <a:r>
              <a:rPr lang="ru-RU" sz="2000" b="1" dirty="0" smtClean="0">
                <a:cs typeface="Times New Roman" pitchFamily="18" charset="0"/>
              </a:rPr>
              <a:t>необходимые предпосылки для перехода на следующий уровень начального образования, успешной адаптации к условиям жизни в школе, требованиям учебного процесса и выступают основаниями преемственности дошкольного и начального общего образования. При соблюдении требований к условиям реализации Программы настоящие целевые ориентиры предполагают формирование у детей дошкольного возраста предпосылок учебной деятельности на этапе завершения ими дошкольного образования.</a:t>
            </a:r>
            <a:endParaRPr lang="ru-RU" sz="2000" dirty="0" smtClean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060848"/>
            <a:ext cx="9144000" cy="188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cs typeface="Times New Roman" pitchFamily="18" charset="0"/>
              </a:rPr>
              <a:t>Сравнивая модели выпускника ДОУ и начальной школы, мы пришли к выводу, что педагоги ДОУ и учителя начальной школы способствуют формированию у детей одних и тех же качеств личности, обеспечивая тем самым преемственность.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40768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ru-RU" sz="2000" b="1" u="sng" dirty="0" smtClean="0">
                <a:solidFill>
                  <a:srgbClr val="C00000"/>
                </a:solidFill>
              </a:rPr>
              <a:t>В основе стандарта лежит </a:t>
            </a:r>
            <a:r>
              <a:rPr lang="ru-RU" sz="2000" b="1" u="sng" dirty="0" err="1" smtClean="0">
                <a:solidFill>
                  <a:srgbClr val="C00000"/>
                </a:solidFill>
              </a:rPr>
              <a:t>системно-деятельностный</a:t>
            </a:r>
            <a:r>
              <a:rPr lang="ru-RU" sz="2000" b="1" u="sng" dirty="0" smtClean="0">
                <a:solidFill>
                  <a:srgbClr val="C00000"/>
                </a:solidFill>
              </a:rPr>
              <a:t> подход, который предполагает: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2000" b="1" dirty="0" smtClean="0"/>
              <a:t>Учить ребенка самостоятельно ставить перед собой цель и находить пути , средства ее достижения.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2000" b="1" dirty="0" smtClean="0"/>
              <a:t>Помогать ребенку сформировать у себя умения контроля и самоконтроля, оценки и самооценки.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  <a:cs typeface="Times New Roman" pitchFamily="18" charset="0"/>
              </a:rPr>
              <a:t>Проектная деятельность в ДОУ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cs typeface="Times New Roman" pitchFamily="18" charset="0"/>
              </a:rPr>
              <a:t>Дети самостоятельно ставят перед собой задачу и пытаются найти пути её решения.</a:t>
            </a:r>
          </a:p>
        </p:txBody>
      </p:sp>
      <p:pic>
        <p:nvPicPr>
          <p:cNvPr id="5122" name="Picture 2" descr="C:\Users\Татьяна\Desktop\мамины документы\Детский сад 2018-2019\ПРЕЗЕНТАЦИЯ МО\IMG_6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3"/>
            <a:ext cx="3096344" cy="2322332"/>
          </a:xfrm>
          <a:prstGeom prst="rect">
            <a:avLst/>
          </a:prstGeom>
          <a:noFill/>
        </p:spPr>
      </p:pic>
      <p:pic>
        <p:nvPicPr>
          <p:cNvPr id="5123" name="Picture 3" descr="C:\Users\Татьяна\Desktop\мамины документы\Детский сад 2018-2019\ПРЕЗЕНТАЦИЯ МО\фото Митроф\DSCN5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365104"/>
            <a:ext cx="3096344" cy="2322258"/>
          </a:xfrm>
          <a:prstGeom prst="rect">
            <a:avLst/>
          </a:prstGeom>
          <a:noFill/>
        </p:spPr>
      </p:pic>
      <p:pic>
        <p:nvPicPr>
          <p:cNvPr id="5124" name="Picture 4" descr="C:\Users\Татьяна\Desktop\мамины документы\Детский сад 2017-2018\Презентация Уголок\IMG_66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844824"/>
            <a:ext cx="3096344" cy="2322332"/>
          </a:xfrm>
          <a:prstGeom prst="rect">
            <a:avLst/>
          </a:prstGeom>
          <a:noFill/>
        </p:spPr>
      </p:pic>
      <p:pic>
        <p:nvPicPr>
          <p:cNvPr id="5125" name="Picture 5" descr="C:\Users\Татьяна\Desktop\мамины документы\Детский сад 2018-2019\ПРЕЗЕНТАЦИЯ МО\IMG_6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365104"/>
            <a:ext cx="3096344" cy="2322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тьяна\Desktop\мамины документы\Детский сад 2018-2019\ПРЕЗЕНТАЦИЯ МО\IMG_6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3851783" cy="2888930"/>
          </a:xfrm>
          <a:prstGeom prst="rect">
            <a:avLst/>
          </a:prstGeom>
          <a:noFill/>
        </p:spPr>
      </p:pic>
      <p:pic>
        <p:nvPicPr>
          <p:cNvPr id="6147" name="Picture 3" descr="C:\Users\Татьяна\Desktop\мамины документы\Детский сад 2018-2019\ПРЕЗЕНТАЦИЯ МО\IMG_6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429000"/>
            <a:ext cx="3840305" cy="2880320"/>
          </a:xfrm>
          <a:prstGeom prst="rect">
            <a:avLst/>
          </a:prstGeom>
          <a:noFill/>
        </p:spPr>
      </p:pic>
      <p:pic>
        <p:nvPicPr>
          <p:cNvPr id="6148" name="Picture 4" descr="C:\Users\Татьяна\Desktop\мамины документы\Детский сад 2017-2018\Презентация Уголок\IMG_6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60648"/>
            <a:ext cx="3840305" cy="2880320"/>
          </a:xfrm>
          <a:prstGeom prst="rect">
            <a:avLst/>
          </a:prstGeom>
          <a:noFill/>
        </p:spPr>
      </p:pic>
      <p:pic>
        <p:nvPicPr>
          <p:cNvPr id="6149" name="Picture 5" descr="C:\Users\Татьяна\Desktop\мамины документы\Детский сад 2017-2018\Презентация Уголок\IMG_66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429000"/>
            <a:ext cx="3840305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8676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Игра – как основной вид деятельности дошкольника</a:t>
            </a:r>
          </a:p>
        </p:txBody>
      </p:sp>
      <p:pic>
        <p:nvPicPr>
          <p:cNvPr id="7170" name="Picture 2" descr="C:\Users\Татьяна\Desktop\мамины документы\Детский сад 2017-2018\Презентация Уголок\IMG_6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3"/>
            <a:ext cx="3384376" cy="2538363"/>
          </a:xfrm>
          <a:prstGeom prst="rect">
            <a:avLst/>
          </a:prstGeom>
          <a:noFill/>
        </p:spPr>
      </p:pic>
      <p:pic>
        <p:nvPicPr>
          <p:cNvPr id="7171" name="Picture 3" descr="C:\Users\Татьяна\Desktop\мамины документы\Детский сад 2017-2018\Презентация Уголок\IMG_6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933056"/>
            <a:ext cx="3360266" cy="2520280"/>
          </a:xfrm>
          <a:prstGeom prst="rect">
            <a:avLst/>
          </a:prstGeom>
          <a:noFill/>
        </p:spPr>
      </p:pic>
      <p:pic>
        <p:nvPicPr>
          <p:cNvPr id="7172" name="Picture 4" descr="C:\Users\Татьяна\Desktop\мамины документы\Детский сад 2017-2018\Презентация Уголок\IMG_6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933056"/>
            <a:ext cx="3360266" cy="2520280"/>
          </a:xfrm>
          <a:prstGeom prst="rect">
            <a:avLst/>
          </a:prstGeom>
          <a:noFill/>
        </p:spPr>
      </p:pic>
      <p:pic>
        <p:nvPicPr>
          <p:cNvPr id="7173" name="Picture 5" descr="C:\Users\Татьяна\Desktop\мамины документы\Детский сад 2017-2018\Презентация Уголок\IMG_66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124744"/>
            <a:ext cx="3384376" cy="2538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492896"/>
            <a:ext cx="788436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 smtClean="0">
                <a:solidFill>
                  <a:srgbClr val="C00000"/>
                </a:solidFill>
              </a:rPr>
              <a:t>Формы осуществления преемственности</a:t>
            </a:r>
            <a:br>
              <a:rPr lang="ru-RU" sz="5400" b="1" dirty="0" smtClean="0">
                <a:solidFill>
                  <a:srgbClr val="C00000"/>
                </a:solidFill>
              </a:rPr>
            </a:br>
            <a:endParaRPr lang="ru-RU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16092918"/>
              </p:ext>
            </p:extLst>
          </p:nvPr>
        </p:nvGraphicFramePr>
        <p:xfrm>
          <a:off x="251520" y="620688"/>
          <a:ext cx="864096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Работа с детьми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64704"/>
            <a:ext cx="8964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 smtClean="0">
                <a:ea typeface="Arial Unicode MS" pitchFamily="34" charset="-128"/>
                <a:cs typeface="Times New Roman" panose="02020603050405020304" pitchFamily="18" charset="0"/>
              </a:rPr>
              <a:t> экскурсии в школу;</a:t>
            </a:r>
            <a:endParaRPr lang="ru-RU" sz="2000" dirty="0" smtClean="0">
              <a:cs typeface="Times New Roman" panose="02020603050405020304" pitchFamily="18" charset="0"/>
            </a:endParaRPr>
          </a:p>
          <a:p>
            <a:pPr lvl="0" algn="just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 smtClean="0">
                <a:ea typeface="Arial Unicode MS" pitchFamily="34" charset="-128"/>
                <a:cs typeface="Times New Roman" panose="02020603050405020304" pitchFamily="18" charset="0"/>
              </a:rPr>
              <a:t> посещение школьного музея;</a:t>
            </a:r>
            <a:endParaRPr lang="ru-RU" sz="2000" dirty="0" smtClean="0">
              <a:cs typeface="Times New Roman" panose="02020603050405020304" pitchFamily="18" charset="0"/>
            </a:endParaRPr>
          </a:p>
          <a:p>
            <a:pPr lvl="0" algn="just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 smtClean="0">
                <a:ea typeface="Arial Unicode MS" pitchFamily="34" charset="-128"/>
                <a:cs typeface="Times New Roman" panose="02020603050405020304" pitchFamily="18" charset="0"/>
              </a:rPr>
              <a:t> знакомство и взаимодействие дошкольников с учителями и учениками начальной школы;</a:t>
            </a:r>
            <a:endParaRPr lang="ru-RU" sz="2000" dirty="0" smtClean="0">
              <a:cs typeface="Times New Roman" panose="02020603050405020304" pitchFamily="18" charset="0"/>
            </a:endParaRPr>
          </a:p>
          <a:p>
            <a:pPr lvl="0" algn="just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 smtClean="0">
                <a:ea typeface="Arial Unicode MS" pitchFamily="34" charset="-128"/>
                <a:cs typeface="Times New Roman" panose="02020603050405020304" pitchFamily="18" charset="0"/>
              </a:rPr>
              <a:t> участие в  совместной образовательной деятельности, игровых программах;</a:t>
            </a:r>
            <a:endParaRPr lang="ru-RU" sz="2000" dirty="0" smtClean="0">
              <a:cs typeface="Times New Roman" panose="02020603050405020304" pitchFamily="18" charset="0"/>
            </a:endParaRPr>
          </a:p>
          <a:p>
            <a:pPr lvl="0" algn="just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 smtClean="0">
                <a:ea typeface="Arial Unicode MS" pitchFamily="34" charset="-128"/>
                <a:cs typeface="Times New Roman" panose="02020603050405020304" pitchFamily="18" charset="0"/>
              </a:rPr>
              <a:t> выставки рисунков и поделок;</a:t>
            </a:r>
            <a:endParaRPr lang="ru-RU" sz="2000" dirty="0" smtClean="0">
              <a:cs typeface="Times New Roman" panose="02020603050405020304" pitchFamily="18" charset="0"/>
            </a:endParaRPr>
          </a:p>
          <a:p>
            <a:pPr lvl="0" algn="just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 smtClean="0">
                <a:ea typeface="Arial Unicode MS" pitchFamily="34" charset="-128"/>
                <a:cs typeface="Times New Roman" panose="02020603050405020304" pitchFamily="18" charset="0"/>
              </a:rPr>
              <a:t> встречи и беседы с бывшими воспитанниками детского сада;</a:t>
            </a:r>
            <a:endParaRPr lang="ru-RU" sz="2000" dirty="0" smtClean="0">
              <a:cs typeface="Times New Roman" panose="02020603050405020304" pitchFamily="18" charset="0"/>
            </a:endParaRPr>
          </a:p>
          <a:p>
            <a:pPr lvl="0" algn="just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 smtClean="0">
                <a:ea typeface="Arial Unicode MS" pitchFamily="34" charset="-128"/>
                <a:cs typeface="Times New Roman" panose="02020603050405020304" pitchFamily="18" charset="0"/>
              </a:rPr>
              <a:t> совместные праздники и спортивные соревнования дошкольников и первоклассников;</a:t>
            </a:r>
            <a:endParaRPr lang="ru-RU" sz="2000" dirty="0" smtClean="0">
              <a:cs typeface="Times New Roman" panose="02020603050405020304" pitchFamily="18" charset="0"/>
            </a:endParaRPr>
          </a:p>
          <a:p>
            <a:pPr lvl="0" algn="just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 smtClean="0">
                <a:ea typeface="Arial Unicode MS" pitchFamily="34" charset="-128"/>
                <a:cs typeface="Times New Roman" panose="02020603050405020304" pitchFamily="18" charset="0"/>
              </a:rPr>
              <a:t> участие в театрализованной деятельности;</a:t>
            </a:r>
            <a:endParaRPr lang="ru-RU" sz="2000" dirty="0" smtClean="0">
              <a:cs typeface="Times New Roman" panose="02020603050405020304" pitchFamily="18" charset="0"/>
            </a:endParaRPr>
          </a:p>
          <a:p>
            <a:pPr lvl="0" algn="just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 smtClean="0">
                <a:ea typeface="Arial Unicode MS" pitchFamily="34" charset="-128"/>
                <a:cs typeface="Times New Roman" panose="02020603050405020304" pitchFamily="18" charset="0"/>
              </a:rPr>
              <a:t> посещение дошкольниками адаптационного курса занятий, организованных при школе.</a:t>
            </a:r>
            <a:endParaRPr lang="ru-RU" sz="20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Татьяна\Desktop\мамины документы\Детский сад 2018-2019\ПРЕЗЕНТАЦИЯ МО\IMG_6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424936" cy="5940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9000" r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8204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zh-CN" sz="2000" b="1" dirty="0" smtClean="0">
                <a:latin typeface="+mj-lt"/>
              </a:rPr>
              <a:t>Завершение дошкольного периода и поступление в школу – это сложный и ответственный этап в жизни ребенка. Создание условий для успешной адаптации младших школьников – наша общая задача. </a:t>
            </a:r>
          </a:p>
          <a:p>
            <a:pPr>
              <a:lnSpc>
                <a:spcPct val="150000"/>
              </a:lnSpc>
            </a:pPr>
            <a:endParaRPr lang="ru-RU" altLang="zh-CN" sz="2000" b="1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ru-RU" altLang="zh-CN" sz="2000" b="1" dirty="0" smtClean="0">
                <a:latin typeface="+mj-lt"/>
              </a:rPr>
              <a:t>«Школа не должна вносить резкого перелома в жизнь. Став учеником, ребенок продолжает делать сегодня то, что делал вчера. Пусть новое появляется в его жизни постепенно и не ошеломляет лавиной впечатлений»</a:t>
            </a:r>
          </a:p>
          <a:p>
            <a:pPr>
              <a:lnSpc>
                <a:spcPct val="150000"/>
              </a:lnSpc>
            </a:pPr>
            <a:endParaRPr lang="ru-RU" altLang="zh-CN" sz="2000" b="1" dirty="0" smtClean="0">
              <a:latin typeface="+mj-lt"/>
            </a:endParaRPr>
          </a:p>
          <a:p>
            <a:pPr algn="r">
              <a:lnSpc>
                <a:spcPct val="150000"/>
              </a:lnSpc>
            </a:pPr>
            <a:r>
              <a:rPr lang="ru-RU" altLang="zh-CN" sz="2000" b="1" dirty="0" smtClean="0">
                <a:latin typeface="+mj-lt"/>
              </a:rPr>
              <a:t>В.А. Сухомлинский</a:t>
            </a:r>
            <a:endParaRPr lang="en-US" altLang="zh-CN" sz="2000" b="1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Татьяна\Desktop\мамины документы\Детский сад 2018-2019\ПРЕЗЕНТАЦИЯ МО\фото Митроф\DSCN5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496944" cy="6102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1818" t="16359" r="33315" b="6250"/>
          <a:stretch>
            <a:fillRect/>
          </a:stretch>
        </p:blipFill>
        <p:spPr bwMode="auto">
          <a:xfrm>
            <a:off x="395536" y="764704"/>
            <a:ext cx="426993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 l="30630" t="33266" r="33950" b="19485"/>
          <a:stretch>
            <a:fillRect/>
          </a:stretch>
        </p:blipFill>
        <p:spPr bwMode="auto">
          <a:xfrm>
            <a:off x="4860032" y="764704"/>
            <a:ext cx="3456383" cy="26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 l="28970" t="38390" r="42805" b="24204"/>
          <a:stretch>
            <a:fillRect/>
          </a:stretch>
        </p:blipFill>
        <p:spPr bwMode="auto">
          <a:xfrm>
            <a:off x="4860032" y="3501008"/>
            <a:ext cx="347912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\Desktop\мамины документы\Детский сад 2018-2019\ПРЕЗЕНТАЦИЯ МО\митроф\DSCN4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416491" cy="3312368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мамины документы\Детский сад 2018-2019\ПРЕЗЕНТАЦИЯ МО\митроф\DSCN48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7" y="3068960"/>
            <a:ext cx="4704523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мамины документы\Детский сад 2018-2019\ПРЕЗЕНТАЦИЯ МО\фото Митроф\DSCN5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32657"/>
            <a:ext cx="4824536" cy="3618402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мамины документы\Детский сад 2018-2019\ПРЕЗЕНТАЦИЯ МО\фото Митроф\Изображение 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1" y="2996952"/>
            <a:ext cx="4704523" cy="3528392"/>
          </a:xfrm>
          <a:prstGeom prst="rect">
            <a:avLst/>
          </a:prstGeom>
          <a:noFill/>
        </p:spPr>
      </p:pic>
      <p:pic>
        <p:nvPicPr>
          <p:cNvPr id="1028" name="Picture 4" descr="C:\Users\Татьяна\Desktop\мамины документы\Детский сад 2018-2019\ПРЕЗЕНТАЦИЯ МО\митроф\DSCN5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32656"/>
            <a:ext cx="3312368" cy="2484276"/>
          </a:xfrm>
          <a:prstGeom prst="rect">
            <a:avLst/>
          </a:prstGeom>
          <a:noFill/>
        </p:spPr>
      </p:pic>
      <p:pic>
        <p:nvPicPr>
          <p:cNvPr id="1029" name="Picture 5" descr="C:\Users\Татьяна\Desktop\мамины документы\Детский сад 2018-2019\ПРЕЗЕНТАЦИЯ МО\митроф\праздник шахматное королевство 29 ноябр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49080"/>
            <a:ext cx="3456384" cy="2376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Работа с педагогами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96752"/>
            <a:ext cx="8964488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совместные педагогические советы (ДОУ и школа);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 семинары, мастер- классы;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 проведение диагностики по определению готовности детей к школе;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 открытые показы образовательной деятельности в ДОУ и открытых уроков в школе;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 педагогические и психологические наблюдения.</a:t>
            </a:r>
            <a:endParaRPr lang="ru-RU" sz="20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Работа с родителями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96752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96752"/>
            <a:ext cx="8892480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 smtClean="0">
                <a:cs typeface="Times New Roman" panose="02020603050405020304" pitchFamily="18" charset="0"/>
              </a:rPr>
              <a:t>совместные родительские собрания с педагогами ДОУ;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консультации с педагогами ДОУ и школы; встречи родителей с будущими учителями;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 анкетирование, тестирование родителей;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cs typeface="Times New Roman" panose="02020603050405020304" pitchFamily="18" charset="0"/>
              </a:rPr>
              <a:t>образовательно</a:t>
            </a:r>
            <a:r>
              <a:rPr lang="ru-RU" sz="2000" dirty="0" smtClean="0">
                <a:cs typeface="Times New Roman" panose="02020603050405020304" pitchFamily="18" charset="0"/>
              </a:rPr>
              <a:t> - игровые тренинги и практикумы для родителей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тьяна\Desktop\мамины документы\Детский сад 2018-2019\ПРЕЗЕНТАЦИЯ МО\фото Митроф\DSCN5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160905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тьяна\Desktop\мамины документы\Детский сад 2018-2019\ПРЕЗЕНТАЦИЯ МО\митроф\DSCN5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372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тьяна\Desktop\мамины документы\Детский сад 2018-2019\ПРЕЗЕНТАЦИЯ МО\митроф\DSCN5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39"/>
            <a:ext cx="8568952" cy="6426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тьяна\Desktop\мамины документы\Детский сад 2018-2019\ПРЕЗЕНТАЦИЯ МО\фото Митроф\DSCN5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1"/>
            <a:ext cx="864096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653136"/>
            <a:ext cx="9144000" cy="166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dirty="0" smtClean="0">
                <a:latin typeface="Comic Sans MS" pitchFamily="66" charset="0"/>
              </a:rPr>
              <a:t>Программа преемственности </a:t>
            </a:r>
          </a:p>
          <a:p>
            <a:pPr algn="ctr">
              <a:lnSpc>
                <a:spcPct val="150000"/>
              </a:lnSpc>
            </a:pPr>
            <a:r>
              <a:rPr lang="ru-RU" sz="3600" dirty="0" smtClean="0">
                <a:latin typeface="Comic Sans MS" pitchFamily="66" charset="0"/>
              </a:rPr>
              <a:t>детского сада и школы</a:t>
            </a:r>
            <a:endParaRPr lang="ru-RU" sz="3600" dirty="0">
              <a:latin typeface="Comic Sans MS" pitchFamily="66" charset="0"/>
            </a:endParaRPr>
          </a:p>
        </p:txBody>
      </p:sp>
      <p:pic>
        <p:nvPicPr>
          <p:cNvPr id="3074" name="Picture 2" descr="C:\Users\Татьяна\Desktop\мамины документы\Детский сад 2018-2019\ПРЕЗЕНТАЦИЯ МО\IMG_6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836712"/>
            <a:ext cx="4224335" cy="3168352"/>
          </a:xfrm>
          <a:prstGeom prst="rect">
            <a:avLst/>
          </a:prstGeom>
          <a:noFill/>
        </p:spPr>
      </p:pic>
      <p:pic>
        <p:nvPicPr>
          <p:cNvPr id="3076" name="Picture 4" descr="C:\Users\Татьяна\Desktop\мамины документы\Детский сад 2018-2019\ПРЕЗЕНТАЦИЯ МО\митроф\DSCN5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4224468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188640"/>
            <a:ext cx="6444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Ожидаемые результаты: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портрет выпускника детского сада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1412776"/>
            <a:ext cx="62646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Деятельный и активный;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err="1" smtClean="0"/>
              <a:t>Креативный</a:t>
            </a:r>
            <a:r>
              <a:rPr lang="ru-RU" sz="2000" dirty="0" smtClean="0"/>
              <a:t>;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Любознательный;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Инициативный;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Открытый внешнему миру, доброжелательный и отзывчивый;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Положительное отношение к себе, уверенность в своих силах;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Чувство собственного достоинства.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Вывод:</a:t>
            </a:r>
            <a:br>
              <a:rPr lang="ru-RU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878497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Новые взгляды на воспитание, обучение и развитие детей требует нового подхода к осуществлению преемственности детского сада и школы, построении новой модели выпускника, что позволит обеспечить непрерывность образовательного процесса.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708920"/>
            <a:ext cx="8784976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Проблема преемственности может быть успешно решена при тесном взаимодействии детского сада и школы. Выиграют от этого все, особенно дети. Ради детей можно найти время, силы и средства для решения задач преемственности.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988840"/>
            <a:ext cx="8100392" cy="24006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3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/>
              </a:rPr>
              <a:t>Спасибо</a:t>
            </a: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/>
              </a:rPr>
              <a:t> за </a:t>
            </a:r>
            <a:r>
              <a:rPr lang="ru-RU" sz="6600" b="1" spc="3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/>
              </a:rPr>
              <a:t>внимание</a:t>
            </a: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/>
              </a:rPr>
              <a:t>!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/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/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84976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/>
              <a:t>Введение Федеральных Государственных Требований  (ФГТ) к структуре дошкольной программы и принятие новых Федеральных Государственных Образовательных Стандартов (ФГОС) начального школьного образования – важный этап преемственности детского сада и школы.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501008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ru-RU" sz="10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2400" b="1" u="sng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ФГОС ДО: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24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Обеспечение преемственности целей, задач и содержания образования, реализуемых в рамках образовательных программ различных уровней.</a:t>
            </a:r>
            <a:endParaRPr lang="ru-RU" sz="2400" kern="0" dirty="0" smtClean="0">
              <a:cs typeface="Times New Roman" pitchFamily="18" charset="0"/>
            </a:endParaRPr>
          </a:p>
          <a:p>
            <a:pPr algn="ctr">
              <a:defRPr/>
            </a:pPr>
            <a:endParaRPr lang="ru-RU" sz="1600" b="1" i="1" kern="0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2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12776"/>
            <a:ext cx="9144000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cs typeface="Times New Roman" pitchFamily="18" charset="0"/>
              </a:rPr>
              <a:t>Использование ФГОС в дошкольном образовании предполагает, что обучение и воспитание будет строиться  таким образом, чтобы у ребенка сформировались предпосылки к успешному продолжению учебы в школе.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2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6712"/>
            <a:ext cx="9144000" cy="420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cs typeface="Times New Roman" panose="02020603050405020304" pitchFamily="18" charset="0"/>
              </a:rPr>
              <a:t>Школа и детский сад – два смежных звена в системе образования. Успехи в школьном обучении во многом зависят от качества знаний и умений, сформированных в дошкольном детстве, от уровня развития познавательных интересов и познавательной активности ребенка, т.е. от развития умственных способностей ребёнка.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тьяна\Desktop\мамины документы\Детский сад 2018-2019\ПРЕЗЕНТАЦИЯ МО\IMG_6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0648"/>
            <a:ext cx="4176464" cy="3132448"/>
          </a:xfrm>
          <a:prstGeom prst="rect">
            <a:avLst/>
          </a:prstGeom>
          <a:noFill/>
        </p:spPr>
      </p:pic>
      <p:pic>
        <p:nvPicPr>
          <p:cNvPr id="4100" name="Picture 4" descr="C:\Users\Татьяна\Desktop\мамины документы\Детский сад 2018-2019\ПРЕЗЕНТАЦИЯ МО\IMG_6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4464496" cy="3348479"/>
          </a:xfrm>
          <a:prstGeom prst="rect">
            <a:avLst/>
          </a:prstGeom>
          <a:noFill/>
        </p:spPr>
      </p:pic>
      <p:pic>
        <p:nvPicPr>
          <p:cNvPr id="4101" name="Picture 5" descr="C:\Users\Татьяна\Desktop\мамины документы\Детский сад 2018-2019\ПРЕЗЕНТАЦИЯ МО\IMG_67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76672"/>
            <a:ext cx="3168352" cy="2376339"/>
          </a:xfrm>
          <a:prstGeom prst="rect">
            <a:avLst/>
          </a:prstGeom>
          <a:noFill/>
        </p:spPr>
      </p:pic>
      <p:pic>
        <p:nvPicPr>
          <p:cNvPr id="4102" name="Picture 6" descr="C:\Users\Татьяна\Desktop\мамины документы\Детский сад 2018-2019\ПРЕЗЕНТАЦИЯ МО\IMG_67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077072"/>
            <a:ext cx="3168251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12776"/>
            <a:ext cx="9144000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cs typeface="Times New Roman" pitchFamily="18" charset="0"/>
              </a:rPr>
              <a:t>Стратегическим направлением оптимизации системы </a:t>
            </a:r>
            <a:r>
              <a:rPr lang="ru-RU" sz="2000" b="1" dirty="0" err="1" smtClean="0">
                <a:cs typeface="Times New Roman" pitchFamily="18" charset="0"/>
              </a:rPr>
              <a:t>предшкольного</a:t>
            </a:r>
            <a:r>
              <a:rPr lang="ru-RU" sz="2000" b="1" dirty="0" smtClean="0">
                <a:cs typeface="Times New Roman" pitchFamily="18" charset="0"/>
              </a:rPr>
              <a:t> и начального общего образования являются формирование универсальных учебных действий (УУД). Термин «универсальные учебные действия» означает умение учиться, т.е. способность ребенка к саморазвитию и самосовершенствованию путем сознательного и активного присвоения нового социального статуса.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980728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cs typeface="Times New Roman" pitchFamily="18" charset="0"/>
              </a:rPr>
              <a:t>Разработчики стандарта ДО красной нитью проводят утверждение о том, что </a:t>
            </a: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«не ребенок должен быть готов к школе, а школа должна быть готова к ребенку»</a:t>
            </a:r>
            <a:r>
              <a:rPr lang="ru-RU" sz="2000" b="1" dirty="0" smtClean="0"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2000" b="1" dirty="0" smtClean="0">
                <a:cs typeface="Times New Roman" pitchFamily="18" charset="0"/>
              </a:rPr>
              <a:t>Они указывают на то, что все родители должны знать, что успешная адаптация к школьной жизни важнее, чем считать и читать. Ребенку нужны психологическая стабильность, высокая самооценка, вера в свои силы и социальные способности.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cs typeface="Times New Roman" pitchFamily="18" charset="0"/>
              </a:rPr>
              <a:t>Все эти психологические характеристики лежат в основе высокой мотивации детей к обучению в школе. Именно поэтому они обозначены как целевые ориентиры для всех участников образовательного процесса.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833</Words>
  <Application>Microsoft Office PowerPoint</Application>
  <PresentationFormat>Экран (4:3)</PresentationFormat>
  <Paragraphs>74</Paragraphs>
  <Slides>32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Муниципальное бюджетное  дошкольное образовательное учреждение  «Детский сад «Ольха» с.Подольхи»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 дошкольное образовательное учреждение «Детский сад «Ольха» с.Подольхи» </dc:title>
  <dc:creator>Татьяна</dc:creator>
  <cp:lastModifiedBy>Татьяна</cp:lastModifiedBy>
  <cp:revision>63</cp:revision>
  <dcterms:created xsi:type="dcterms:W3CDTF">2019-04-20T18:35:07Z</dcterms:created>
  <dcterms:modified xsi:type="dcterms:W3CDTF">2019-04-21T08:59:56Z</dcterms:modified>
</cp:coreProperties>
</file>